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4DE5B-7A56-4080-896F-C1D37962F901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575DD-4B89-4457-87F3-3CCF4E9B8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ponika.com/hokk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Прямоугольник 4"/>
          <p:cNvSpPr/>
          <p:nvPr/>
        </p:nvSpPr>
        <p:spPr>
          <a:xfrm>
            <a:off x="607191" y="5288340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Связь поэзии С. Есенина с поэзией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хокку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японских  мастеров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словесного искусства.</a:t>
            </a:r>
            <a:endParaRPr lang="ru-RU" sz="3200" dirty="0"/>
          </a:p>
        </p:txBody>
      </p:sp>
      <p:pic>
        <p:nvPicPr>
          <p:cNvPr id="6" name="Picture 2" descr="F:\esen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4286280" cy="4880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57818" y="857232"/>
            <a:ext cx="33575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исследовательского проекта.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Богатова Я., 11 класс.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Григорьева Е.Ф.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285728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крестьянина в творчестве Есенина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928670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Book Antiqua" pitchFamily="18" charset="0"/>
              </a:rPr>
              <a:t>У Есенина нет стихов, изображающих крестьянина как такового, но поэт уважал труд простых людей, поэтому в его  стихах не мало строк, описывающих крестьянский быт: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14311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        Душно в кузнице угрюмой,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  И тяжел несносный жар,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  И от визга и от шума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  В голове стоит угар.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  К наковальне наклоняясь,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  Машут руки кузнеца,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  Сетью красной рассыпаясь,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        Вьются искры у лица…</a:t>
            </a:r>
            <a:r>
              <a:rPr lang="ru-RU" sz="1600" i="1" dirty="0" smtClean="0">
                <a:solidFill>
                  <a:schemeClr val="tx1"/>
                </a:solidFill>
              </a:rPr>
              <a:t/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4500570"/>
            <a:ext cx="1248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(«Кузнец»)</a:t>
            </a:r>
            <a:endParaRPr lang="ru-RU" dirty="0"/>
          </a:p>
        </p:txBody>
      </p:sp>
      <p:pic>
        <p:nvPicPr>
          <p:cNvPr id="9" name="Picture 2" descr="C:\Users\дас\Desktop\sdnkdf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928802"/>
            <a:ext cx="3306201" cy="435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5720" y="5072074"/>
            <a:ext cx="47149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Лирическим героем во многих стихах является сам автор. Через  мысли, чувства, настроение автора – героя передана вся жизнь человека, его мироощущение и мировосприятие.</a:t>
            </a:r>
            <a:endParaRPr lang="ru-RU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4771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Изображение  ч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еловека в </a:t>
            </a:r>
            <a:r>
              <a:rPr lang="ru-RU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хокку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785794"/>
            <a:ext cx="828680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Book Antiqua" pitchFamily="18" charset="0"/>
              </a:rPr>
              <a:t>В </a:t>
            </a:r>
            <a:r>
              <a:rPr lang="ru-RU" dirty="0" err="1" smtClean="0">
                <a:latin typeface="Book Antiqua" pitchFamily="18" charset="0"/>
              </a:rPr>
              <a:t>хокку</a:t>
            </a:r>
            <a:r>
              <a:rPr lang="ru-RU" dirty="0" smtClean="0">
                <a:latin typeface="Book Antiqua" pitchFamily="18" charset="0"/>
              </a:rPr>
              <a:t> поэты не выделяют человека среди животных. По мнению</a:t>
            </a:r>
          </a:p>
          <a:p>
            <a:r>
              <a:rPr lang="ru-RU" dirty="0" smtClean="0">
                <a:latin typeface="Book Antiqua" pitchFamily="18" charset="0"/>
              </a:rPr>
              <a:t>    японских поэтов, всё в природе  едино: и животные, и птицы, и</a:t>
            </a:r>
          </a:p>
          <a:p>
            <a:r>
              <a:rPr lang="ru-RU" dirty="0" smtClean="0">
                <a:latin typeface="Book Antiqua" pitchFamily="18" charset="0"/>
              </a:rPr>
              <a:t>    насекомые, и человек. </a:t>
            </a:r>
          </a:p>
          <a:p>
            <a:r>
              <a:rPr lang="ru-RU" dirty="0" smtClean="0">
                <a:latin typeface="Book Antiqua" pitchFamily="18" charset="0"/>
              </a:rPr>
              <a:t>                                  </a:t>
            </a:r>
          </a:p>
          <a:p>
            <a:pPr algn="ctr"/>
            <a:r>
              <a:rPr lang="ru-RU" i="1" dirty="0" smtClean="0">
                <a:latin typeface="Book Antiqua" pitchFamily="18" charset="0"/>
              </a:rPr>
              <a:t>                                      		Верно, в прежней жизни</a:t>
            </a:r>
            <a:br>
              <a:rPr lang="ru-RU" i="1" dirty="0" smtClean="0">
                <a:latin typeface="Book Antiqua" pitchFamily="18" charset="0"/>
              </a:rPr>
            </a:br>
            <a:r>
              <a:rPr lang="ru-RU" i="1" dirty="0" smtClean="0">
                <a:latin typeface="Book Antiqua" pitchFamily="18" charset="0"/>
              </a:rPr>
              <a:t>                                    		Ты сестрой моей была,</a:t>
            </a:r>
            <a:br>
              <a:rPr lang="ru-RU" i="1" dirty="0" smtClean="0">
                <a:latin typeface="Book Antiqua" pitchFamily="18" charset="0"/>
              </a:rPr>
            </a:br>
            <a:r>
              <a:rPr lang="ru-RU" i="1" dirty="0" smtClean="0">
                <a:latin typeface="Book Antiqua" pitchFamily="18" charset="0"/>
              </a:rPr>
              <a:t>                              		         Грустная кукушка?</a:t>
            </a:r>
            <a:br>
              <a:rPr lang="ru-RU" i="1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                                                                                                     </a:t>
            </a:r>
            <a:r>
              <a:rPr lang="ru-RU" dirty="0" err="1" smtClean="0">
                <a:latin typeface="Book Antiqua" pitchFamily="18" charset="0"/>
              </a:rPr>
              <a:t>Исса</a:t>
            </a:r>
            <a:r>
              <a:rPr lang="ru-RU" dirty="0" smtClean="0">
                <a:latin typeface="Book Antiqua" pitchFamily="18" charset="0"/>
              </a:rPr>
              <a:t>.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                                               Представители животного мира могут 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                                                   испытывать материнское беспокойство,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                   родственную любовь:                                                                          </a:t>
            </a:r>
          </a:p>
          <a:p>
            <a:endParaRPr lang="ru-RU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>                                                       		</a:t>
            </a:r>
            <a:r>
              <a:rPr lang="ru-RU" i="1" dirty="0" smtClean="0">
                <a:latin typeface="Book Antiqua" pitchFamily="18" charset="0"/>
              </a:rPr>
              <a:t>Лошадка - мала - </a:t>
            </a:r>
          </a:p>
          <a:p>
            <a:r>
              <a:rPr lang="ru-RU" i="1" dirty="0" smtClean="0">
                <a:latin typeface="Book Antiqua" pitchFamily="18" charset="0"/>
              </a:rPr>
              <a:t>                                                       		как она сторожит у ручья,</a:t>
            </a:r>
          </a:p>
          <a:p>
            <a:r>
              <a:rPr lang="ru-RU" i="1" dirty="0" smtClean="0">
                <a:latin typeface="Book Antiqua" pitchFamily="18" charset="0"/>
              </a:rPr>
              <a:t>                                                       		пока жеребёнок пьёт!..</a:t>
            </a:r>
          </a:p>
          <a:p>
            <a:r>
              <a:rPr lang="ru-RU" dirty="0" smtClean="0">
                <a:latin typeface="Book Antiqua" pitchFamily="18" charset="0"/>
              </a:rPr>
              <a:t>                                                                                           		</a:t>
            </a:r>
            <a:r>
              <a:rPr lang="ru-RU" dirty="0" err="1" smtClean="0">
                <a:latin typeface="Book Antiqua" pitchFamily="18" charset="0"/>
              </a:rPr>
              <a:t>Исса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endParaRPr lang="ru-RU" dirty="0" smtClean="0">
              <a:latin typeface="Book Antiqua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/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</a:br>
            <a:r>
              <a:rPr lang="ru-RU" b="1" dirty="0" smtClean="0">
                <a:latin typeface="Book Antiqua" pitchFamily="18" charset="0"/>
              </a:rPr>
              <a:t>Это мировосприятие и мироощущение сходно с</a:t>
            </a:r>
          </a:p>
          <a:p>
            <a:pPr algn="ctr"/>
            <a:r>
              <a:rPr lang="ru-RU" b="1" dirty="0" smtClean="0">
                <a:latin typeface="Book Antiqua" pitchFamily="18" charset="0"/>
              </a:rPr>
              <a:t>представлениями о миропорядке С. Есенина.</a:t>
            </a:r>
            <a:r>
              <a:rPr lang="ru-RU" sz="2000" b="1" dirty="0" smtClean="0">
                <a:latin typeface="Book Antiqua" pitchFamily="18" charset="0"/>
              </a:rPr>
              <a:t>  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7" name="Picture 2" descr="C:\Users\дас\Pictures\Психи Рулят\65592360_091f65bec57a0c3bfcb4d85b5a5faa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3116"/>
            <a:ext cx="3527590" cy="279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357166"/>
            <a:ext cx="1746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sz="2400" b="1" dirty="0" smtClean="0">
                <a:latin typeface="Book Antiqua" pitchFamily="18" charset="0"/>
                <a:cs typeface="Times New Roman" pitchFamily="18" charset="0"/>
              </a:rPr>
              <a:t>Творчество Есенина, как и творчество поэтов Японии, учит понимать и видеть прекрасное, ценить окружающий мир, так как он является источником вдохновения и жизненной мудрости  человека.</a:t>
            </a:r>
          </a:p>
          <a:p>
            <a:endParaRPr lang="ru-RU" sz="2400" b="1" dirty="0" smtClean="0">
              <a:latin typeface="Book Antiqua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Book Antiqua" pitchFamily="18" charset="0"/>
                <a:cs typeface="Times New Roman" pitchFamily="18" charset="0"/>
              </a:rPr>
              <a:t> 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sz="2400" b="1" dirty="0" smtClean="0">
                <a:latin typeface="Book Antiqua" pitchFamily="18" charset="0"/>
                <a:cs typeface="Times New Roman" pitchFamily="18" charset="0"/>
              </a:rPr>
              <a:t>Проведенный сравнительный анализ показал, что  поэзия С.А. Есенина  стоит на той же ступени поэтического Олимпа, что и поэзия японских классиков мировой величины.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357166"/>
            <a:ext cx="21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83582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1. Бельская Л.Л. Песенное слово. Поэтическое мастерство Сергея Есенина. – М.: Просвещение, 1990.</a:t>
            </a:r>
            <a:br>
              <a:rPr lang="ru-RU" dirty="0" smtClean="0">
                <a:latin typeface="Book Antiqua" pitchFamily="18" charset="0"/>
                <a:cs typeface="Times New Roman" pitchFamily="18" charset="0"/>
              </a:rPr>
            </a:b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2. Воронцов К.П. Мой край, задумчивый и нежный! Сергей Есенин в Константиновке. – М.: Советская Россия, 1985.</a:t>
            </a:r>
            <a:br>
              <a:rPr lang="ru-RU" dirty="0" smtClean="0">
                <a:latin typeface="Book Antiqua" pitchFamily="18" charset="0"/>
                <a:cs typeface="Times New Roman" pitchFamily="18" charset="0"/>
              </a:rPr>
            </a:b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Book Antiqua" pitchFamily="18" charset="0"/>
                <a:cs typeface="Times New Roman" pitchFamily="18" charset="0"/>
              </a:rPr>
              <a:t>Коржан</a:t>
            </a: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 В.В. Есенин и народная поэзия. – Л.: Наука, 1969.</a:t>
            </a:r>
            <a:br>
              <a:rPr lang="ru-RU" dirty="0" smtClean="0">
                <a:latin typeface="Book Antiqua" pitchFamily="18" charset="0"/>
                <a:cs typeface="Times New Roman" pitchFamily="18" charset="0"/>
              </a:rPr>
            </a:b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4. Сайгё. Горная хижина. Перевод со </a:t>
            </a:r>
            <a:r>
              <a:rPr lang="ru-RU" dirty="0" err="1" smtClean="0">
                <a:latin typeface="Book Antiqua" pitchFamily="18" charset="0"/>
                <a:cs typeface="Times New Roman" pitchFamily="18" charset="0"/>
              </a:rPr>
              <a:t>старояпонского</a:t>
            </a: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 Веры Марковой. – М.: Художественная литература, 1979.</a:t>
            </a:r>
            <a:br>
              <a:rPr lang="ru-RU" dirty="0" smtClean="0">
                <a:latin typeface="Book Antiqua" pitchFamily="18" charset="0"/>
                <a:cs typeface="Times New Roman" pitchFamily="18" charset="0"/>
              </a:rPr>
            </a:b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5. Антология современной японской литературы. Странный ветер. Современная японская поэзия. – М.: Иностранка, 2003.</a:t>
            </a:r>
            <a:br>
              <a:rPr lang="ru-RU" dirty="0" smtClean="0">
                <a:latin typeface="Book Antiqua" pitchFamily="18" charset="0"/>
                <a:cs typeface="Times New Roman" pitchFamily="18" charset="0"/>
              </a:rPr>
            </a:b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6. Одинокий сверчок. Классические японские трёхстишия </a:t>
            </a:r>
            <a:r>
              <a:rPr lang="ru-RU" dirty="0" err="1" smtClean="0">
                <a:latin typeface="Book Antiqua" pitchFamily="18" charset="0"/>
                <a:cs typeface="Times New Roman" pitchFamily="18" charset="0"/>
              </a:rPr>
              <a:t>хайку</a:t>
            </a: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. – М.: Детская литература, 1987</a:t>
            </a:r>
            <a:r>
              <a:rPr lang="ru-RU" dirty="0" smtClean="0">
                <a:latin typeface="Book Antiqua" pitchFamily="18" charset="0"/>
              </a:rPr>
              <a:t>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3576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7. Сайт японской поэзии </a:t>
            </a:r>
            <a:r>
              <a:rPr lang="ru-RU" dirty="0" err="1" smtClean="0">
                <a:latin typeface="Book Antiqua" pitchFamily="18" charset="0"/>
                <a:cs typeface="Times New Roman" pitchFamily="18" charset="0"/>
              </a:rPr>
              <a:t>хокку</a:t>
            </a: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ru-RU" u="sng" dirty="0" err="1" smtClean="0">
                <a:latin typeface="Book Antiqua" pitchFamily="18" charset="0"/>
                <a:cs typeface="Times New Roman" pitchFamily="18" charset="0"/>
                <a:hlinkClick r:id="rId3"/>
              </a:rPr>
              <a:t>www.yaponika.com</a:t>
            </a:r>
            <a:r>
              <a:rPr lang="ru-RU" u="sng" dirty="0" smtClean="0">
                <a:latin typeface="Book Antiqua" pitchFamily="18" charset="0"/>
                <a:cs typeface="Times New Roman" pitchFamily="18" charset="0"/>
                <a:hlinkClick r:id="rId3"/>
              </a:rPr>
              <a:t>/</a:t>
            </a:r>
            <a:r>
              <a:rPr lang="ru-RU" u="sng" dirty="0" err="1" smtClean="0">
                <a:latin typeface="Book Antiqua" pitchFamily="18" charset="0"/>
                <a:cs typeface="Times New Roman" pitchFamily="18" charset="0"/>
                <a:hlinkClick r:id="rId3"/>
              </a:rPr>
              <a:t>hokku</a:t>
            </a:r>
            <a:endParaRPr lang="ru-RU" u="sng" dirty="0" smtClean="0">
              <a:latin typeface="Book Antiqua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8. </a:t>
            </a:r>
            <a:r>
              <a:rPr lang="ru-RU" dirty="0" err="1" smtClean="0">
                <a:latin typeface="Book Antiqua" pitchFamily="18" charset="0"/>
                <a:cs typeface="Times New Roman" pitchFamily="18" charset="0"/>
              </a:rPr>
              <a:t>Яндекс</a:t>
            </a: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 - картинки.</a:t>
            </a:r>
            <a:endParaRPr lang="ru-RU" dirty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42911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07167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Показать,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творчество С. Есенина связано с поэзией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хокку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японских мастеров словесного искусства.</a:t>
            </a:r>
          </a:p>
          <a:p>
            <a:pPr fontAlgn="ctr"/>
            <a:endParaRPr lang="ru-RU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Доказать, что его поэзия стоит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той же ступени поэтического Олимпа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 и поэзия японских классиков мировой величины.</a:t>
            </a:r>
            <a:endParaRPr lang="ru-RU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428604"/>
            <a:ext cx="45898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исследования: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285992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Сравнить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мировосприятие, мироощущение,</a:t>
            </a:r>
          </a:p>
          <a:p>
            <a:pPr marL="342900" indent="-342900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отраженное в творчестве С. Есенина и</a:t>
            </a:r>
          </a:p>
          <a:p>
            <a:pPr marL="342900" indent="-342900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поэзии японских классиков.  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214290"/>
            <a:ext cx="5015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ЧТО ТАКОЕ ЯПОНСКИЕ ХОККУ?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714356"/>
            <a:ext cx="807249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dirty="0" err="1" smtClean="0">
                <a:latin typeface="Book Antiqua" pitchFamily="18" charset="0"/>
              </a:rPr>
              <a:t>Хокку</a:t>
            </a:r>
            <a:r>
              <a:rPr lang="ru-RU" sz="2000" dirty="0" smtClean="0">
                <a:latin typeface="Book Antiqua" pitchFamily="18" charset="0"/>
              </a:rPr>
              <a:t> - японские трехстишия. Это лирические стихотворения. В них изображается жизнь человека и природы в их слитном единстве на фоне круговорота времени года. Иногда всё </a:t>
            </a:r>
            <a:r>
              <a:rPr lang="ru-RU" sz="2000" dirty="0" err="1" smtClean="0">
                <a:latin typeface="Book Antiqua" pitchFamily="18" charset="0"/>
              </a:rPr>
              <a:t>хокку</a:t>
            </a:r>
            <a:r>
              <a:rPr lang="ru-RU" sz="2000" dirty="0" smtClean="0">
                <a:latin typeface="Book Antiqua" pitchFamily="18" charset="0"/>
              </a:rPr>
              <a:t> целиком - развёрнутая метафора, но её полное значение скрыто в подтексте. "</a:t>
            </a:r>
            <a:r>
              <a:rPr lang="ru-RU" sz="2000" dirty="0" err="1" smtClean="0">
                <a:latin typeface="Book Antiqua" pitchFamily="18" charset="0"/>
              </a:rPr>
              <a:t>Хокку</a:t>
            </a:r>
            <a:r>
              <a:rPr lang="ru-RU" sz="2000" dirty="0" smtClean="0">
                <a:latin typeface="Book Antiqua" pitchFamily="18" charset="0"/>
              </a:rPr>
              <a:t> учит искать скрытую красоту в простом, незаметном, повседневном". Трёхстишие </a:t>
            </a:r>
            <a:r>
              <a:rPr lang="ru-RU" sz="2000" dirty="0" err="1" smtClean="0">
                <a:latin typeface="Book Antiqua" pitchFamily="18" charset="0"/>
              </a:rPr>
              <a:t>хокку</a:t>
            </a:r>
            <a:r>
              <a:rPr lang="ru-RU" sz="2000" dirty="0" smtClean="0">
                <a:latin typeface="Book Antiqua" pitchFamily="18" charset="0"/>
              </a:rPr>
              <a:t> - поэзия в свободной форме, которая считается самой короткой в мире. Но стихотворная форма </a:t>
            </a:r>
            <a:r>
              <a:rPr lang="ru-RU" sz="2000" dirty="0" err="1" smtClean="0">
                <a:latin typeface="Book Antiqua" pitchFamily="18" charset="0"/>
              </a:rPr>
              <a:t>хокку</a:t>
            </a:r>
            <a:r>
              <a:rPr lang="ru-RU" sz="2000" dirty="0" smtClean="0">
                <a:latin typeface="Book Antiqua" pitchFamily="18" charset="0"/>
              </a:rPr>
              <a:t>  очень сложная. В ней чрезвычайно трудно достичь совершенства, хотя на первый раз может показаться, что она доступна всем, что </a:t>
            </a:r>
            <a:r>
              <a:rPr lang="ru-RU" sz="2000" dirty="0" err="1" smtClean="0">
                <a:latin typeface="Book Antiqua" pitchFamily="18" charset="0"/>
              </a:rPr>
              <a:t>хокку</a:t>
            </a:r>
            <a:r>
              <a:rPr lang="ru-RU" sz="2000" dirty="0" smtClean="0">
                <a:latin typeface="Book Antiqua" pitchFamily="18" charset="0"/>
              </a:rPr>
              <a:t> может написать каждый. </a:t>
            </a:r>
          </a:p>
          <a:p>
            <a:pPr algn="just">
              <a:buNone/>
            </a:pPr>
            <a:r>
              <a:rPr lang="ru-RU" sz="2000" dirty="0" smtClean="0">
                <a:latin typeface="Book Antiqua" pitchFamily="18" charset="0"/>
              </a:rPr>
              <a:t>     Но это далеко не так. </a:t>
            </a:r>
            <a:br>
              <a:rPr lang="ru-RU" sz="2000" dirty="0" smtClean="0">
                <a:latin typeface="Book Antiqua" pitchFamily="18" charset="0"/>
              </a:rPr>
            </a:br>
            <a:r>
              <a:rPr lang="ru-RU" sz="2000" dirty="0" smtClean="0">
                <a:latin typeface="Book Antiqua" pitchFamily="18" charset="0"/>
              </a:rPr>
              <a:t>В </a:t>
            </a:r>
            <a:r>
              <a:rPr lang="ru-RU" sz="2000" dirty="0" err="1" smtClean="0">
                <a:latin typeface="Book Antiqua" pitchFamily="18" charset="0"/>
              </a:rPr>
              <a:t>хокку</a:t>
            </a:r>
            <a:r>
              <a:rPr lang="ru-RU" sz="2000" dirty="0" smtClean="0">
                <a:latin typeface="Book Antiqua" pitchFamily="18" charset="0"/>
              </a:rPr>
              <a:t> поэт часто воспевал то, что являлось его взору. Одновременно начальная  строфа являлась чем-то вроде приветствия всему миру, всему живому на свете.</a:t>
            </a:r>
            <a:br>
              <a:rPr lang="ru-RU" sz="2000" dirty="0" smtClean="0">
                <a:latin typeface="Book Antiqua" pitchFamily="18" charset="0"/>
              </a:rPr>
            </a:br>
            <a:r>
              <a:rPr lang="ru-RU" sz="2000" dirty="0" smtClean="0">
                <a:latin typeface="Book Antiqua" pitchFamily="18" charset="0"/>
              </a:rPr>
              <a:t>Японский поэт  "рисует", намечая немногими словами то, что читатель должен домыслить, дорисовать в воображении сам. </a:t>
            </a:r>
          </a:p>
          <a:p>
            <a:pPr algn="just">
              <a:buNone/>
            </a:pPr>
            <a:r>
              <a:rPr lang="ru-RU" sz="2000" dirty="0" smtClean="0">
                <a:latin typeface="Book Antiqua" pitchFamily="18" charset="0"/>
              </a:rPr>
              <a:t>    В </a:t>
            </a:r>
            <a:r>
              <a:rPr lang="ru-RU" sz="2000" dirty="0" err="1" smtClean="0">
                <a:latin typeface="Book Antiqua" pitchFamily="18" charset="0"/>
              </a:rPr>
              <a:t>хокку</a:t>
            </a:r>
            <a:r>
              <a:rPr lang="ru-RU" sz="2000" dirty="0" smtClean="0">
                <a:latin typeface="Book Antiqua" pitchFamily="18" charset="0"/>
              </a:rPr>
              <a:t> можно писать  не только о природе, а обо всём: о родном   крае, о работе, о развлечениях, об искусстве.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285728"/>
            <a:ext cx="6023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ПРИРОДА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ТВОРЧЕСТВЕ С. ЕСЕНИНА</a:t>
            </a:r>
            <a:endParaRPr lang="ru-RU" sz="2400" dirty="0"/>
          </a:p>
        </p:txBody>
      </p:sp>
      <p:pic>
        <p:nvPicPr>
          <p:cNvPr id="6" name="Picture 3" descr="C:\Users\дас\Desktop\5316778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071546"/>
            <a:ext cx="4082217" cy="257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572000" y="1071546"/>
            <a:ext cx="4143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Book Antiqua" pitchFamily="18" charset="0"/>
              </a:rPr>
              <a:t>«Зелёные» пейзажи Есенина - это в основном среднерусская  природа во всей её неброской, скромной красоте: «буераки…  пеньки…  косогоры… </a:t>
            </a:r>
            <a:r>
              <a:rPr lang="ru-RU" sz="2000" dirty="0" err="1" smtClean="0">
                <a:latin typeface="Book Antiqua" pitchFamily="18" charset="0"/>
              </a:rPr>
              <a:t>обпечалили</a:t>
            </a:r>
            <a:r>
              <a:rPr lang="ru-RU" sz="2000" dirty="0" smtClean="0">
                <a:latin typeface="Book Antiqua" pitchFamily="18" charset="0"/>
              </a:rPr>
              <a:t> русскую ширь» («Гой ты, Русь моя  родная…»). 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Природный мир Есенина включает в себя небосвод с  луной, солнцем и звёздами, зори и закаты, ветры и метели, росы и  туманы. Он заселён множеством «жителей»: от лопуха и крапивы -  до тополя и дуба, от мыши и лягушки - до коровы и медведя, от  воробья  - до орла. 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857628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Book Antiqua" pitchFamily="18" charset="0"/>
              </a:rPr>
              <a:t>Природа в его творчестве –очеловеченный организм </a:t>
            </a:r>
            <a:r>
              <a:rPr lang="ru-RU" b="1" dirty="0" smtClean="0"/>
              <a:t>: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7863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Пригорюнились</a:t>
            </a:r>
            <a:r>
              <a:rPr lang="ru-RU" i="1" dirty="0" smtClean="0"/>
              <a:t> </a:t>
            </a:r>
            <a:r>
              <a:rPr lang="ru-RU" b="1" i="1" dirty="0" smtClean="0"/>
              <a:t>девушки-ели…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715016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 Antiqua" pitchFamily="18" charset="0"/>
              </a:rPr>
              <a:t>(«Туча кружево в роще  связала…»)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50112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Book Antiqua" pitchFamily="18" charset="0"/>
              </a:rPr>
              <a:t>Одним из любимейших образов лирики поэта является  белоствольная </a:t>
            </a:r>
            <a:r>
              <a:rPr lang="ru-RU" sz="2000" b="1" i="1" dirty="0">
                <a:latin typeface="Book Antiqua" pitchFamily="18" charset="0"/>
              </a:rPr>
              <a:t>берёза</a:t>
            </a:r>
            <a:r>
              <a:rPr lang="ru-RU" sz="2000" dirty="0">
                <a:latin typeface="Book Antiqua" pitchFamily="18" charset="0"/>
              </a:rPr>
              <a:t>, которая возникает в самом первом его стихотворении - «Берёза».</a:t>
            </a:r>
            <a:br>
              <a:rPr lang="ru-RU" sz="2000" dirty="0">
                <a:latin typeface="Book Antiqua" pitchFamily="18" charset="0"/>
              </a:rPr>
            </a:br>
            <a:r>
              <a:rPr lang="ru-RU" sz="2000" dirty="0">
                <a:latin typeface="Book Antiqua" pitchFamily="18" charset="0"/>
              </a:rPr>
              <a:t>«Берёзка-свечка» скоро оживёт,  улыбнётся, наденет серьги и бусы и превратится в крестьянскую  девушку с золотистыми косами, в сарафане, воплощая любовь  поэта к милой сердцу России, рязанским полям, родительскому  дому, к родным и близким: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Picture 3" descr="C:\Users\дас\Pictures\Психи Рулят\берёз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2643182"/>
            <a:ext cx="3480886" cy="392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000496" y="264318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Белая береза, я тебя люблю.</a:t>
            </a:r>
            <a:br>
              <a:rPr lang="ru-RU" b="1" i="1" dirty="0" smtClean="0">
                <a:latin typeface="Book Antiqua" pitchFamily="18" charset="0"/>
              </a:rPr>
            </a:br>
            <a:r>
              <a:rPr lang="ru-RU" b="1" i="1" dirty="0" smtClean="0">
                <a:latin typeface="Book Antiqua" pitchFamily="18" charset="0"/>
              </a:rPr>
              <a:t>Ну протяни мне ветку свою тонкую.</a:t>
            </a:r>
            <a:br>
              <a:rPr lang="ru-RU" b="1" i="1" dirty="0" smtClean="0">
                <a:latin typeface="Book Antiqua" pitchFamily="18" charset="0"/>
              </a:rPr>
            </a:br>
            <a:r>
              <a:rPr lang="ru-RU" b="1" i="1" dirty="0" smtClean="0">
                <a:latin typeface="Book Antiqua" pitchFamily="18" charset="0"/>
              </a:rPr>
              <a:t>Без любви, без ласки пропадаю я.</a:t>
            </a:r>
            <a:br>
              <a:rPr lang="ru-RU" b="1" i="1" dirty="0" smtClean="0">
                <a:latin typeface="Book Antiqua" pitchFamily="18" charset="0"/>
              </a:rPr>
            </a:br>
            <a:r>
              <a:rPr lang="ru-RU" b="1" i="1" dirty="0" smtClean="0">
                <a:latin typeface="Book Antiqua" pitchFamily="18" charset="0"/>
              </a:rPr>
              <a:t>Белая береза, ты - любовь моя.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4071942"/>
            <a:ext cx="4365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(«Далеко за речкой рос кудрявый клён…»)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5143512"/>
            <a:ext cx="4929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Book Antiqua" pitchFamily="18" charset="0"/>
              </a:rPr>
              <a:t>Есенинская природа - не символ человеческих чувств и не  аналогия человеческого мира, она - одушевлённое существо,  живущее своей, самостоятельной жизнью.</a:t>
            </a:r>
            <a:endParaRPr lang="ru-RU" b="1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Природа в творчестве японских классиков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928670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Book Antiqua" pitchFamily="18" charset="0"/>
              </a:rPr>
              <a:t>Япония - это единственная страна в мире, где так любят и глубоко познают природу и так умело изображают её в своём творчестве.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785927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 Antiqua" pitchFamily="18" charset="0"/>
              </a:rPr>
              <a:t>Всё, что ни происходит вокруг, отображается в стихах:</a:t>
            </a:r>
          </a:p>
        </p:txBody>
      </p:sp>
      <p:pic>
        <p:nvPicPr>
          <p:cNvPr id="8" name="Picture 2" descr="C:\Users\дас\Pictures\Психи Рулят\0_60fbd_b75fbe83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2214554"/>
            <a:ext cx="2765190" cy="34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643306" y="257174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latin typeface="Book Antiqua" pitchFamily="18" charset="0"/>
              </a:rPr>
              <a:t>Вечерним вьюнком</a:t>
            </a:r>
            <a:br>
              <a:rPr lang="ru-RU" i="1" dirty="0" smtClean="0">
                <a:latin typeface="Book Antiqua" pitchFamily="18" charset="0"/>
              </a:rPr>
            </a:br>
            <a:r>
              <a:rPr lang="ru-RU" i="1" dirty="0" smtClean="0">
                <a:latin typeface="Book Antiqua" pitchFamily="18" charset="0"/>
              </a:rPr>
              <a:t>                   Я в плен захвачен... Недвижно Стою в забытьи.</a:t>
            </a:r>
          </a:p>
          <a:p>
            <a:pPr algn="ctr"/>
            <a:r>
              <a:rPr lang="ru-RU" dirty="0" smtClean="0">
                <a:latin typeface="Book Antiqua" pitchFamily="18" charset="0"/>
              </a:rPr>
              <a:t>                                                                       Басё.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41433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latin typeface="Book Antiqua" pitchFamily="18" charset="0"/>
              </a:rPr>
              <a:t>Летние дожди - будто ветер холодный окрасил листочки сливы…</a:t>
            </a:r>
          </a:p>
          <a:p>
            <a:pPr algn="ctr"/>
            <a:endParaRPr lang="ru-RU" dirty="0" smtClean="0">
              <a:latin typeface="Book Antiqua" pitchFamily="18" charset="0"/>
            </a:endParaRPr>
          </a:p>
          <a:p>
            <a:pPr algn="ctr"/>
            <a:r>
              <a:rPr lang="ru-RU" dirty="0" err="1" smtClean="0">
                <a:latin typeface="Book Antiqua" pitchFamily="18" charset="0"/>
              </a:rPr>
              <a:t>Саймаро</a:t>
            </a:r>
            <a:r>
              <a:rPr lang="ru-RU" dirty="0" smtClean="0">
                <a:latin typeface="Book Antiqua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5715016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Book Antiqua" pitchFamily="18" charset="0"/>
              </a:rPr>
              <a:t>Природа в </a:t>
            </a:r>
            <a:r>
              <a:rPr lang="ru-RU" b="1" dirty="0" err="1" smtClean="0">
                <a:latin typeface="Book Antiqua" pitchFamily="18" charset="0"/>
              </a:rPr>
              <a:t>хокку</a:t>
            </a:r>
            <a:r>
              <a:rPr lang="ru-RU" b="1" dirty="0" smtClean="0">
                <a:latin typeface="Book Antiqua" pitchFamily="18" charset="0"/>
              </a:rPr>
              <a:t> передает не только зрительные, но и звуковые</a:t>
            </a:r>
          </a:p>
          <a:p>
            <a:pPr algn="ctr"/>
            <a:r>
              <a:rPr lang="ru-RU" b="1" dirty="0" smtClean="0">
                <a:latin typeface="Book Antiqua" pitchFamily="18" charset="0"/>
              </a:rPr>
              <a:t> образы, «рождает» определенные  настроения и чувства,  является одушевленной.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285729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ЖИВОТНЫЙ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МИР В ИЗОБРАЖЕНИИ ЕСЕНИНА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857232"/>
            <a:ext cx="8501122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Среди есенинских живых существ наиболее многочисленны птицы: журавли, лебеди, совы, вороны, соловьи. Из домашних животных - лошади, коровы, собаки.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    Есенин считает всех животных своими братьями и сёстрами, разговаривает с ними, делится своими мыслями: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                                                		</a:t>
            </a: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</a:rPr>
              <a:t>Хочешь, пёс, я тебя поцелую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</a:rPr>
              <a:t>                                                 		За пробуждённый в сердце май!..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                                                                                             («</a:t>
            </a:r>
            <a:r>
              <a:rPr lang="ru-RU" dirty="0" err="1" smtClean="0">
                <a:solidFill>
                  <a:schemeClr val="tx1"/>
                </a:solidFill>
                <a:latin typeface="Book Antiqua" pitchFamily="18" charset="0"/>
              </a:rPr>
              <a:t>Сукин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сын»)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                                                		</a:t>
            </a: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</a:rPr>
              <a:t>Давай с тобой полаем при луне 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Book Antiqua" pitchFamily="18" charset="0"/>
              </a:rPr>
              <a:t>                                                		 На тихую, бесшумную погоду…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Book Antiqua" pitchFamily="18" charset="0"/>
              </a:rPr>
              <a:t>                                                                                              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(«Собаке Качалова»)</a:t>
            </a:r>
            <a:endParaRPr lang="ru-RU" dirty="0" smtClean="0">
              <a:solidFill>
                <a:srgbClr val="FFFF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        </a:t>
            </a:r>
            <a:b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Для поэта в природе не было ничего низкого и безобразного: кваканье лягушек казалось ему музыкой  ("под музыку лягушек я растил себя поэтом"), мечтал "розу белую с чёрной жабою… на земле повенчать" ("Мне осталась одна забава…").</a:t>
            </a:r>
            <a:endParaRPr lang="ru-RU" dirty="0" smtClean="0">
              <a:solidFill>
                <a:srgbClr val="FFFF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   </a:t>
            </a:r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Животные у Есенина не бездушны, не бесчувственны и в этом не уступают человеку.</a:t>
            </a:r>
          </a:p>
        </p:txBody>
      </p:sp>
      <p:pic>
        <p:nvPicPr>
          <p:cNvPr id="7" name="Picture 3" descr="F:\69385959_soba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28868"/>
            <a:ext cx="371477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tto.net.ua-34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571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ивотный мир в </a:t>
            </a:r>
            <a:r>
              <a:rPr lang="ru-RU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хокку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928670"/>
            <a:ext cx="828680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Японские мастера слова, изучающие природу всю жизнь, знают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характер каждого животного. Кукушка для японцев является самой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мудрой из всех птиц: </a:t>
            </a:r>
          </a:p>
          <a:p>
            <a:pPr defTabSz="324000"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            									</a:t>
            </a:r>
            <a:r>
              <a:rPr lang="ru-RU" i="1" dirty="0" smtClean="0">
                <a:latin typeface="Book Antiqua" pitchFamily="18" charset="0"/>
                <a:cs typeface="Times New Roman" pitchFamily="18" charset="0"/>
              </a:rPr>
              <a:t>Кукушка </a:t>
            </a:r>
            <a:r>
              <a:rPr lang="ru-RU" i="1" dirty="0">
                <a:latin typeface="Book Antiqua" pitchFamily="18" charset="0"/>
                <a:cs typeface="Times New Roman" pitchFamily="18" charset="0"/>
              </a:rPr>
              <a:t>поёт – </a:t>
            </a:r>
            <a:br>
              <a:rPr lang="ru-RU" i="1" dirty="0">
                <a:latin typeface="Book Antiqua" pitchFamily="18" charset="0"/>
                <a:cs typeface="Times New Roman" pitchFamily="18" charset="0"/>
              </a:rPr>
            </a:br>
            <a:r>
              <a:rPr lang="ru-RU" i="1" dirty="0">
                <a:latin typeface="Book Antiqua" pitchFamily="18" charset="0"/>
                <a:cs typeface="Times New Roman" pitchFamily="18" charset="0"/>
              </a:rPr>
              <a:t>      </a:t>
            </a:r>
            <a:r>
              <a:rPr lang="ru-RU" i="1" dirty="0" smtClean="0">
                <a:latin typeface="Book Antiqua" pitchFamily="18" charset="0"/>
                <a:cs typeface="Times New Roman" pitchFamily="18" charset="0"/>
              </a:rPr>
              <a:t>								  </a:t>
            </a:r>
            <a:r>
              <a:rPr lang="ru-RU" i="1" dirty="0">
                <a:latin typeface="Book Antiqua" pitchFamily="18" charset="0"/>
                <a:cs typeface="Times New Roman" pitchFamily="18" charset="0"/>
              </a:rPr>
              <a:t>вы, мухи, букашки, жуки,</a:t>
            </a:r>
            <a:br>
              <a:rPr lang="ru-RU" i="1" dirty="0">
                <a:latin typeface="Book Antiqua" pitchFamily="18" charset="0"/>
                <a:cs typeface="Times New Roman" pitchFamily="18" charset="0"/>
              </a:rPr>
            </a:br>
            <a:r>
              <a:rPr lang="ru-RU" i="1" dirty="0">
                <a:latin typeface="Book Antiqua" pitchFamily="18" charset="0"/>
                <a:cs typeface="Times New Roman" pitchFamily="18" charset="0"/>
              </a:rPr>
              <a:t>        </a:t>
            </a:r>
            <a:r>
              <a:rPr lang="ru-RU" i="1" dirty="0" smtClean="0">
                <a:latin typeface="Book Antiqua" pitchFamily="18" charset="0"/>
                <a:cs typeface="Times New Roman" pitchFamily="18" charset="0"/>
              </a:rPr>
              <a:t>									слушайте </a:t>
            </a:r>
            <a:r>
              <a:rPr lang="ru-RU" i="1" dirty="0">
                <a:latin typeface="Book Antiqua" pitchFamily="18" charset="0"/>
                <a:cs typeface="Times New Roman" pitchFamily="18" charset="0"/>
              </a:rPr>
              <a:t>хорошенько!</a:t>
            </a:r>
          </a:p>
          <a:p>
            <a:pPr defTabSz="324000">
              <a:buNone/>
            </a:pPr>
            <a:r>
              <a:rPr lang="ru-RU" dirty="0">
                <a:latin typeface="Book Antiqua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							 </a:t>
            </a:r>
            <a:r>
              <a:rPr lang="ru-RU" dirty="0" err="1">
                <a:latin typeface="Book Antiqua" pitchFamily="18" charset="0"/>
                <a:cs typeface="Times New Roman" pitchFamily="18" charset="0"/>
              </a:rPr>
              <a:t>Исса</a:t>
            </a:r>
            <a:r>
              <a:rPr lang="ru-RU" dirty="0">
                <a:latin typeface="Book Antiqua" pitchFamily="18" charset="0"/>
                <a:cs typeface="Times New Roman" pitchFamily="18" charset="0"/>
              </a:rPr>
              <a:t>.</a:t>
            </a:r>
          </a:p>
          <a:p>
            <a:pPr defTabSz="324000">
              <a:buNone/>
            </a:pPr>
            <a:r>
              <a:rPr lang="ru-RU" dirty="0">
                <a:latin typeface="Book Antiqua" pitchFamily="18" charset="0"/>
                <a:cs typeface="Times New Roman" pitchFamily="18" charset="0"/>
              </a:rPr>
              <a:t>Муха - маленькое насекомое, но у неё есть душа, поэтому японский </a:t>
            </a:r>
          </a:p>
          <a:p>
            <a:pPr defTabSz="324000">
              <a:buNone/>
            </a:pPr>
            <a:r>
              <a:rPr lang="ru-RU" dirty="0">
                <a:latin typeface="Book Antiqua" pitchFamily="18" charset="0"/>
                <a:cs typeface="Times New Roman" pitchFamily="18" charset="0"/>
              </a:rPr>
              <a:t>поэт относится к ней с большой добротой и щедростью:</a:t>
            </a:r>
            <a:br>
              <a:rPr lang="ru-RU" dirty="0">
                <a:latin typeface="Book Antiqua" pitchFamily="18" charset="0"/>
                <a:cs typeface="Times New Roman" pitchFamily="18" charset="0"/>
              </a:rPr>
            </a:br>
            <a:endParaRPr lang="ru-RU" dirty="0">
              <a:latin typeface="Book Antiqua" pitchFamily="18" charset="0"/>
              <a:cs typeface="Times New Roman" pitchFamily="18" charset="0"/>
            </a:endParaRPr>
          </a:p>
          <a:p>
            <a:pPr defTabSz="324000">
              <a:buNone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                                                                              </a:t>
            </a:r>
          </a:p>
          <a:p>
            <a:pPr defTabSz="324000">
              <a:buNone/>
            </a:pPr>
            <a:r>
              <a:rPr lang="ru-RU" sz="1600" i="1" dirty="0">
                <a:latin typeface="Book Antiqua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i="1" dirty="0">
                <a:latin typeface="Book Antiqua" pitchFamily="18" charset="0"/>
                <a:cs typeface="Times New Roman" pitchFamily="18" charset="0"/>
              </a:rPr>
              <a:t>Один человек </a:t>
            </a:r>
            <a:br>
              <a:rPr lang="ru-RU" i="1" dirty="0">
                <a:latin typeface="Book Antiqua" pitchFamily="18" charset="0"/>
                <a:cs typeface="Times New Roman" pitchFamily="18" charset="0"/>
              </a:rPr>
            </a:br>
            <a:r>
              <a:rPr lang="ru-RU" i="1" dirty="0">
                <a:latin typeface="Book Antiqua" pitchFamily="18" charset="0"/>
                <a:cs typeface="Times New Roman" pitchFamily="18" charset="0"/>
              </a:rPr>
              <a:t>                                                          И одна случайная муха</a:t>
            </a:r>
            <a:br>
              <a:rPr lang="ru-RU" i="1" dirty="0">
                <a:latin typeface="Book Antiqua" pitchFamily="18" charset="0"/>
                <a:cs typeface="Times New Roman" pitchFamily="18" charset="0"/>
              </a:rPr>
            </a:br>
            <a:r>
              <a:rPr lang="ru-RU" i="1" dirty="0">
                <a:latin typeface="Book Antiqua" pitchFamily="18" charset="0"/>
                <a:cs typeface="Times New Roman" pitchFamily="18" charset="0"/>
              </a:rPr>
              <a:t>                                                          в большой гостиной… </a:t>
            </a:r>
          </a:p>
          <a:p>
            <a:pPr defTabSz="324000">
              <a:buNone/>
            </a:pPr>
            <a:r>
              <a:rPr lang="ru-RU" dirty="0">
                <a:latin typeface="Book Antiqua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dirty="0" smtClean="0">
                <a:latin typeface="Book Antiqua" pitchFamily="18" charset="0"/>
                <a:cs typeface="Times New Roman" pitchFamily="18" charset="0"/>
              </a:rPr>
              <a:t>		 </a:t>
            </a:r>
            <a:r>
              <a:rPr lang="ru-RU" dirty="0" err="1">
                <a:latin typeface="Book Antiqua" pitchFamily="18" charset="0"/>
                <a:cs typeface="Times New Roman" pitchFamily="18" charset="0"/>
              </a:rPr>
              <a:t>Исса</a:t>
            </a:r>
            <a:r>
              <a:rPr lang="ru-RU" dirty="0">
                <a:latin typeface="Book Antiqua" pitchFamily="18" charset="0"/>
                <a:cs typeface="Times New Roman" pitchFamily="18" charset="0"/>
              </a:rPr>
              <a:t>.</a:t>
            </a:r>
          </a:p>
          <a:p>
            <a:pPr defTabSz="324000">
              <a:buNone/>
            </a:pPr>
            <a:endParaRPr lang="ru-RU" dirty="0">
              <a:latin typeface="Book Antiqua" pitchFamily="18" charset="0"/>
              <a:cs typeface="Times New Roman" pitchFamily="18" charset="0"/>
            </a:endParaRPr>
          </a:p>
          <a:p>
            <a:pPr defTabSz="324000">
              <a:buNone/>
            </a:pPr>
            <a:r>
              <a:rPr lang="ru-RU" b="1" dirty="0">
                <a:latin typeface="Book Antiqua" pitchFamily="18" charset="0"/>
                <a:cs typeface="Times New Roman" pitchFamily="18" charset="0"/>
              </a:rPr>
              <a:t>     Животные, птицы, насекомые в </a:t>
            </a:r>
            <a:r>
              <a:rPr lang="ru-RU" b="1" dirty="0" err="1">
                <a:latin typeface="Book Antiqua" pitchFamily="18" charset="0"/>
                <a:cs typeface="Times New Roman" pitchFamily="18" charset="0"/>
              </a:rPr>
              <a:t>хокку</a:t>
            </a:r>
            <a:r>
              <a:rPr lang="ru-RU" b="1" dirty="0">
                <a:latin typeface="Book Antiqua" pitchFamily="18" charset="0"/>
                <a:cs typeface="Times New Roman" pitchFamily="18" charset="0"/>
              </a:rPr>
              <a:t> одухотворены, они испытывают различные чувства и неразрывно связаны с миром человека.</a:t>
            </a:r>
            <a:endParaRPr lang="ru-RU" sz="1600" dirty="0">
              <a:latin typeface="Book Antiqua" pitchFamily="18" charset="0"/>
              <a:cs typeface="Times New Roman" pitchFamily="18" charset="0"/>
            </a:endParaRPr>
          </a:p>
          <a:p>
            <a:pPr defTabSz="324000">
              <a:buNone/>
            </a:pPr>
            <a:r>
              <a:rPr lang="ru-RU" sz="1600" dirty="0">
                <a:latin typeface="Book Antiqua" pitchFamily="18" charset="0"/>
                <a:cs typeface="Times New Roman" pitchFamily="18" charset="0"/>
              </a:rPr>
              <a:t> 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7" name="Picture 2" descr="C:\Users\дас\Pictures\Психи Рулят\20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00438"/>
            <a:ext cx="2643206" cy="18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754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Computer_Image</cp:lastModifiedBy>
  <cp:revision>10</cp:revision>
  <dcterms:created xsi:type="dcterms:W3CDTF">2014-08-19T06:54:30Z</dcterms:created>
  <dcterms:modified xsi:type="dcterms:W3CDTF">2015-05-19T18:21:31Z</dcterms:modified>
</cp:coreProperties>
</file>